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8" r:id="rId3"/>
    <p:sldId id="268" r:id="rId4"/>
    <p:sldId id="266" r:id="rId5"/>
    <p:sldId id="290" r:id="rId6"/>
    <p:sldId id="271" r:id="rId7"/>
    <p:sldId id="272" r:id="rId8"/>
    <p:sldId id="294" r:id="rId9"/>
    <p:sldId id="287" r:id="rId10"/>
    <p:sldId id="289" r:id="rId11"/>
    <p:sldId id="288" r:id="rId12"/>
    <p:sldId id="291" r:id="rId13"/>
    <p:sldId id="296" r:id="rId14"/>
    <p:sldId id="292" r:id="rId15"/>
    <p:sldId id="295" r:id="rId16"/>
    <p:sldId id="297" r:id="rId17"/>
    <p:sldId id="265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11"/>
    <p:restoredTop sz="94677"/>
  </p:normalViewPr>
  <p:slideViewPr>
    <p:cSldViewPr>
      <p:cViewPr varScale="1">
        <p:scale>
          <a:sx n="111" d="100"/>
          <a:sy n="111" d="100"/>
        </p:scale>
        <p:origin x="-78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A38AD-524A-4622-AE44-C14ED6D21EA8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329FD-F8F0-4AD8-BCA7-C0B0C4BE1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4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691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44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46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91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51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480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4582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8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19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9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23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52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88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38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6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6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914650"/>
            <a:ext cx="6858000" cy="74295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843338"/>
            <a:ext cx="6858000" cy="4000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>
            <a:lvl1pPr>
              <a:defRPr sz="1400"/>
            </a:lvl1pPr>
          </a:lstStyle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4766310"/>
            <a:ext cx="1219200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2736056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786188"/>
            <a:ext cx="7315200" cy="5143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736056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786188"/>
            <a:ext cx="228600" cy="5143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4361127" y="2401464"/>
            <a:ext cx="438912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© 2016 </a:t>
            </a:r>
            <a:r>
              <a:rPr lang="de-DE" dirty="0" smtClean="0"/>
              <a:t>SDK Bridge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381000" y="4800600"/>
            <a:ext cx="228600" cy="171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4806342"/>
            <a:ext cx="2057400" cy="33141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28704" y="4718417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mtClean="0"/>
              <a:t>© 2016 </a:t>
            </a:r>
            <a:r>
              <a:rPr lang="de-DE" dirty="0" smtClean="0"/>
              <a:t>SDK Bridge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28850"/>
            <a:ext cx="6858000" cy="8001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3200400"/>
            <a:ext cx="6781800" cy="85725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4766310"/>
            <a:ext cx="1520952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114550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114550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912114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64406"/>
            <a:ext cx="4040188" cy="51435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5" y="971550"/>
            <a:ext cx="4041775" cy="51435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228600"/>
            <a:ext cx="2514600" cy="62865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914403"/>
            <a:ext cx="2514600" cy="3632597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915025" y="2493169"/>
            <a:ext cx="452628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228600"/>
            <a:ext cx="5715000" cy="42862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5642"/>
            <a:ext cx="8229600" cy="506016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428750"/>
            <a:ext cx="8229600" cy="3202686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914400"/>
            <a:ext cx="8229600" cy="40005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75642"/>
            <a:ext cx="182880" cy="51435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"/>
            <a:ext cx="8229600" cy="74295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8229600" cy="368274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BE5F888-0B64-4A9C-8D7F-2547B59AD911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© 2015 SDK Bridge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85725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Storing Data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762000" y="1200150"/>
            <a:ext cx="7772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Coding for Writers: Basic Programming</a:t>
            </a:r>
            <a:endParaRPr lang="en-US" sz="2800" b="1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476751"/>
            <a:ext cx="3302802" cy="53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3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have a variable, you can assign it a value with the equals sign.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age = 25;</a:t>
            </a:r>
          </a:p>
          <a:p>
            <a:pPr marL="274320" lvl="1" indent="0"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username = 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"Peter";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You can also declare it and give it an initial value in one line.</a:t>
            </a: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age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25;</a:t>
            </a: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username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Peter";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constant is a special type of variable that your program never changes</a:t>
            </a:r>
          </a:p>
          <a:p>
            <a:r>
              <a:rPr lang="en-US" dirty="0" smtClean="0"/>
              <a:t>By declaring it a constant, if </a:t>
            </a:r>
            <a:r>
              <a:rPr lang="en-US" dirty="0" smtClean="0"/>
              <a:t>your program </a:t>
            </a:r>
            <a:r>
              <a:rPr lang="en-US" dirty="0" smtClean="0"/>
              <a:t>accidentally </a:t>
            </a:r>
            <a:r>
              <a:rPr lang="en-US" dirty="0" smtClean="0"/>
              <a:t>tries </a:t>
            </a:r>
            <a:r>
              <a:rPr lang="en-US" dirty="0" smtClean="0"/>
              <a:t>to change it, you'll get an error</a:t>
            </a:r>
          </a:p>
          <a:p>
            <a:r>
              <a:rPr lang="en-US" dirty="0" smtClean="0"/>
              <a:t>Use constants when for things that you might want to change and put them at the top of the file so they are easy to find</a:t>
            </a:r>
          </a:p>
          <a:p>
            <a:r>
              <a:rPr lang="en-US" dirty="0" smtClean="0"/>
              <a:t>Use </a:t>
            </a:r>
            <a:r>
              <a:rPr lang="en-US" sz="2300" dirty="0" err="1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/>
              <a:t> instead of </a:t>
            </a:r>
            <a:r>
              <a:rPr lang="en-US" sz="2300" dirty="0" err="1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var</a:t>
            </a:r>
            <a:endParaRPr lang="en-US" sz="23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companyName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= "SDK Bridge";</a:t>
            </a:r>
          </a:p>
          <a:p>
            <a:pPr marL="274320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maxPeopleInGroup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dirty="0" smtClean="0"/>
              <a:t>Often constants have names that are all uppercase.</a:t>
            </a:r>
            <a:endParaRPr lang="en-US" dirty="0"/>
          </a:p>
          <a:p>
            <a:pPr marL="27432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46196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48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Documenting Constants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SDKs, there are sometimes constants that need to be documented</a:t>
            </a:r>
          </a:p>
          <a:p>
            <a:r>
              <a:rPr lang="en-US" dirty="0" smtClean="0"/>
              <a:t>Common constants</a:t>
            </a:r>
          </a:p>
          <a:p>
            <a:pPr lvl="1"/>
            <a:r>
              <a:rPr lang="en-US" dirty="0" smtClean="0"/>
              <a:t>Codes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Display information</a:t>
            </a:r>
          </a:p>
          <a:p>
            <a:r>
              <a:rPr lang="en-US" dirty="0" smtClean="0"/>
              <a:t>Now you'll learn your first code documentation piece!</a:t>
            </a:r>
          </a:p>
          <a:p>
            <a:pPr lvl="1"/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46196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52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Documenting Constants,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90950"/>
          </a:xfrm>
        </p:spPr>
        <p:txBody>
          <a:bodyPr>
            <a:normAutofit/>
          </a:bodyPr>
          <a:lstStyle/>
          <a:p>
            <a:r>
              <a:rPr lang="en-US" dirty="0" smtClean="0"/>
              <a:t>Constants need documentation of: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Type</a:t>
            </a:r>
          </a:p>
          <a:p>
            <a:pPr lvl="1"/>
            <a:r>
              <a:rPr lang="en-US" dirty="0" smtClean="0"/>
              <a:t>Value</a:t>
            </a:r>
          </a:p>
          <a:p>
            <a:pPr lvl="1"/>
            <a:r>
              <a:rPr lang="en-US" dirty="0" smtClean="0"/>
              <a:t>Use</a:t>
            </a:r>
          </a:p>
          <a:p>
            <a:r>
              <a:rPr lang="en-US" dirty="0" smtClean="0"/>
              <a:t>You get use information either from the code comments or from the developer team</a:t>
            </a:r>
            <a:endParaRPr lang="en-US" dirty="0"/>
          </a:p>
          <a:p>
            <a:pPr marL="461963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19400" y="1885950"/>
            <a:ext cx="5638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bluetoothId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0x0144;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084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Documenting Constants,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90950"/>
          </a:xfrm>
        </p:spPr>
        <p:txBody>
          <a:bodyPr>
            <a:normAutofit/>
          </a:bodyPr>
          <a:lstStyle/>
          <a:p>
            <a:r>
              <a:rPr lang="en-US" dirty="0" smtClean="0"/>
              <a:t>No one right way to document</a:t>
            </a:r>
          </a:p>
          <a:p>
            <a:r>
              <a:rPr lang="en-US" dirty="0" smtClean="0"/>
              <a:t>I prefer tables, with columns: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Description</a:t>
            </a:r>
          </a:p>
          <a:p>
            <a:pPr lvl="1"/>
            <a:r>
              <a:rPr lang="en-US" dirty="0" smtClean="0"/>
              <a:t>Type</a:t>
            </a:r>
          </a:p>
          <a:p>
            <a:pPr lvl="1"/>
            <a:r>
              <a:rPr lang="en-US" dirty="0" smtClean="0"/>
              <a:t>Value</a:t>
            </a:r>
          </a:p>
          <a:p>
            <a:r>
              <a:rPr lang="en-US" dirty="0" smtClean="0"/>
              <a:t>Can also show the line of code </a:t>
            </a:r>
            <a:endParaRPr lang="en-US" dirty="0"/>
          </a:p>
          <a:p>
            <a:pPr marL="46196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21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Documenting Constants with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90950"/>
          </a:xfrm>
        </p:spPr>
        <p:txBody>
          <a:bodyPr>
            <a:normAutofit/>
          </a:bodyPr>
          <a:lstStyle/>
          <a:p>
            <a:r>
              <a:rPr lang="en-US" dirty="0" smtClean="0"/>
              <a:t>Example:</a:t>
            </a: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version = "3.2.2";</a:t>
            </a: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bluetoothId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0x0144;</a:t>
            </a:r>
          </a:p>
          <a:p>
            <a:pPr marL="27432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endParaRPr lang="en-US" dirty="0" smtClean="0"/>
          </a:p>
          <a:p>
            <a:pPr marL="461963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676843"/>
              </p:ext>
            </p:extLst>
          </p:nvPr>
        </p:nvGraphicFramePr>
        <p:xfrm>
          <a:off x="762000" y="2952750"/>
          <a:ext cx="792480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804"/>
                <a:gridCol w="4315485"/>
                <a:gridCol w="1098487"/>
                <a:gridCol w="102002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version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 version 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bluetoothId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Bluetooth LE characteristic ID to broadcast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0x0144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13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Documenting Constants with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90950"/>
          </a:xfrm>
        </p:spPr>
        <p:txBody>
          <a:bodyPr>
            <a:normAutofit/>
          </a:bodyPr>
          <a:lstStyle/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version = "3.2.2";</a:t>
            </a:r>
          </a:p>
          <a:p>
            <a:pPr marL="274320" lvl="1" indent="0">
              <a:buNone/>
            </a:pPr>
            <a:r>
              <a:rPr lang="en-US" dirty="0" smtClean="0"/>
              <a:t>App version number</a:t>
            </a:r>
          </a:p>
          <a:p>
            <a:pPr marL="274320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const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bluetoothId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0x0144;</a:t>
            </a:r>
          </a:p>
          <a:p>
            <a:pPr marL="274320" lvl="1" indent="0">
              <a:buNone/>
            </a:pPr>
            <a:r>
              <a:rPr lang="en-US" dirty="0"/>
              <a:t>Bluetooth LE characteristic ID to broadcast</a:t>
            </a:r>
          </a:p>
          <a:p>
            <a:pPr marL="274320" lvl="1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274320" lvl="1" indent="0">
              <a:buNone/>
            </a:pPr>
            <a:endParaRPr lang="en-US" dirty="0" smtClean="0"/>
          </a:p>
          <a:p>
            <a:pPr marL="46196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458200" cy="370332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Variables store data</a:t>
            </a:r>
          </a:p>
          <a:p>
            <a:r>
              <a:rPr lang="en-US" dirty="0" smtClean="0"/>
              <a:t>A variable has a name, data type, and value</a:t>
            </a:r>
          </a:p>
          <a:p>
            <a:r>
              <a:rPr lang="en-US" dirty="0" smtClean="0"/>
              <a:t>Variable names follow rules and should be meaningful</a:t>
            </a:r>
          </a:p>
          <a:p>
            <a:r>
              <a:rPr lang="en-US" dirty="0" smtClean="0"/>
              <a:t>JavaScript uses dynamic typing</a:t>
            </a:r>
          </a:p>
          <a:p>
            <a:r>
              <a:rPr lang="en-US" dirty="0" smtClean="0"/>
              <a:t>Use </a:t>
            </a:r>
            <a:r>
              <a:rPr lang="en-US" b="1" dirty="0" err="1" smtClean="0"/>
              <a:t>var</a:t>
            </a:r>
            <a:r>
              <a:rPr lang="en-US" dirty="0" smtClean="0"/>
              <a:t> to declare a variable in JavaScript</a:t>
            </a:r>
          </a:p>
          <a:p>
            <a:r>
              <a:rPr lang="en-US" dirty="0" smtClean="0"/>
              <a:t>Use the equal sign to assign a value</a:t>
            </a:r>
          </a:p>
          <a:p>
            <a:r>
              <a:rPr lang="en-US" dirty="0" smtClean="0"/>
              <a:t>Constants are variables whose values don't change</a:t>
            </a:r>
          </a:p>
          <a:p>
            <a:r>
              <a:rPr lang="en-US" dirty="0" smtClean="0"/>
              <a:t>Document constants with name, type, value, and description</a:t>
            </a:r>
          </a:p>
        </p:txBody>
      </p:sp>
    </p:spTree>
    <p:extLst>
      <p:ext uri="{BB962C8B-B14F-4D97-AF65-F5344CB8AC3E}">
        <p14:creationId xmlns:p14="http://schemas.microsoft.com/office/powerpoint/2010/main" val="4285291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lesson covers</a:t>
            </a:r>
          </a:p>
          <a:p>
            <a:pPr lvl="1"/>
            <a:r>
              <a:rPr lang="en-US" dirty="0" smtClean="0"/>
              <a:t>What variables are</a:t>
            </a:r>
          </a:p>
          <a:p>
            <a:pPr lvl="1"/>
            <a:r>
              <a:rPr lang="en-US" dirty="0" smtClean="0"/>
              <a:t>How to name variables</a:t>
            </a:r>
          </a:p>
          <a:p>
            <a:pPr lvl="1"/>
            <a:r>
              <a:rPr lang="en-US" dirty="0" smtClean="0"/>
              <a:t>Static vs. dynamic data typing</a:t>
            </a:r>
          </a:p>
          <a:p>
            <a:pPr lvl="1"/>
            <a:r>
              <a:rPr lang="en-US" dirty="0" smtClean="0"/>
              <a:t>Declaring and assigning variables</a:t>
            </a:r>
          </a:p>
          <a:p>
            <a:pPr lvl="1"/>
            <a:r>
              <a:rPr lang="en-US" dirty="0" smtClean="0"/>
              <a:t>Constants</a:t>
            </a:r>
          </a:p>
          <a:p>
            <a:pPr lvl="1"/>
            <a:r>
              <a:rPr lang="en-US" dirty="0" smtClean="0"/>
              <a:t>How to document constants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5438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Store Information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1581150"/>
          </a:xfrm>
        </p:spPr>
        <p:txBody>
          <a:bodyPr>
            <a:normAutofit/>
          </a:bodyPr>
          <a:lstStyle/>
          <a:p>
            <a:r>
              <a:rPr lang="en-US" dirty="0" smtClean="0"/>
              <a:t>Variables store data in the computers’ memory</a:t>
            </a:r>
          </a:p>
          <a:p>
            <a:r>
              <a:rPr lang="en-US" dirty="0" smtClean="0"/>
              <a:t>Kind of like algebra variables, but not exactly</a:t>
            </a:r>
          </a:p>
          <a:p>
            <a:r>
              <a:rPr lang="en-US" dirty="0" smtClean="0"/>
              <a:t>Think of it like a box that holds data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2743200" y="2343150"/>
            <a:ext cx="3121445" cy="2590800"/>
            <a:chOff x="2743200" y="2343150"/>
            <a:chExt cx="3121445" cy="2590800"/>
          </a:xfrm>
        </p:grpSpPr>
        <p:pic>
          <p:nvPicPr>
            <p:cNvPr id="4" name="Picture 2" descr="http://www.officialpsds.com/images/thumbs/Cardboard-shoe-box-blank-psd43359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3200" y="2343150"/>
              <a:ext cx="3121445" cy="259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 rot="1201887">
              <a:off x="3529416" y="4083337"/>
              <a:ext cx="73129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smtClean="0"/>
                <a:t>age</a:t>
              </a:r>
              <a:endParaRPr lang="en-US" sz="32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388309" y="3790950"/>
              <a:ext cx="59503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25</a:t>
              </a:r>
              <a:endParaRPr 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2802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Name, Data Type,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Variables have a name, a data type, and a value</a:t>
            </a:r>
          </a:p>
          <a:p>
            <a:r>
              <a:rPr lang="en-US" dirty="0" smtClean="0"/>
              <a:t>Examples: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30423"/>
              </p:ext>
            </p:extLst>
          </p:nvPr>
        </p:nvGraphicFramePr>
        <p:xfrm>
          <a:off x="1143000" y="241935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username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"toast"</a:t>
                      </a:r>
                      <a:endParaRPr kumimoji="0" lang="en-US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isChecked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true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823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94335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Variable names have rules</a:t>
            </a:r>
          </a:p>
          <a:p>
            <a:pPr lvl="1"/>
            <a:r>
              <a:rPr lang="en-US" dirty="0" smtClean="0"/>
              <a:t>You can use numbers, letters, and underscores</a:t>
            </a:r>
          </a:p>
          <a:p>
            <a:pPr lvl="1"/>
            <a:r>
              <a:rPr lang="en-US" dirty="0" smtClean="0"/>
              <a:t>You can’t have punctuation marks or spaces</a:t>
            </a:r>
          </a:p>
          <a:p>
            <a:pPr lvl="1"/>
            <a:r>
              <a:rPr lang="en-US" dirty="0" smtClean="0"/>
              <a:t>You can’t start with a number</a:t>
            </a:r>
          </a:p>
          <a:p>
            <a:pPr lvl="1"/>
            <a:r>
              <a:rPr lang="en-US" dirty="0" smtClean="0"/>
              <a:t>There is a limit on how many characters a variable can have (depends on the language), but chances are, you won’t ever hit that limit</a:t>
            </a:r>
          </a:p>
          <a:p>
            <a:r>
              <a:rPr lang="en-US" dirty="0" smtClean="0"/>
              <a:t>Variables names are case sensitive</a:t>
            </a:r>
          </a:p>
          <a:p>
            <a:pPr lvl="1"/>
            <a:r>
              <a:rPr lang="en-US" dirty="0" smtClean="0"/>
              <a:t>Upper and lower case matter</a:t>
            </a:r>
          </a:p>
          <a:p>
            <a:pPr lvl="1"/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helloworld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/>
              <a:t>is not the same as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h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elloWorld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1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Names,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Variable names should be meaningful</a:t>
            </a:r>
          </a:p>
          <a:p>
            <a:pPr lvl="1"/>
            <a:r>
              <a:rPr lang="en-US" dirty="0" smtClean="0"/>
              <a:t>Use clear English</a:t>
            </a:r>
          </a:p>
          <a:p>
            <a:pPr lvl="1"/>
            <a:r>
              <a:rPr lang="en-US" dirty="0" smtClean="0"/>
              <a:t>Writers are good at this. Many developers are not.</a:t>
            </a:r>
          </a:p>
          <a:p>
            <a:r>
              <a:rPr lang="en-US" dirty="0" smtClean="0"/>
              <a:t>To get across a concept that has multiple words, use “camel case”</a:t>
            </a:r>
          </a:p>
          <a:p>
            <a:pPr lvl="1"/>
            <a:r>
              <a:rPr lang="en-US" dirty="0" smtClean="0"/>
              <a:t>Start lowercase, and then make the first letter of each following word upper case</a:t>
            </a:r>
          </a:p>
          <a:p>
            <a:pPr lvl="1"/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helloWorld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mostRecentPhoto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creationDate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/>
              <a:t>Some people prefer to use underscores instead</a:t>
            </a:r>
          </a:p>
          <a:p>
            <a:pPr lvl="1"/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hello_world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most_recent_photo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creation_date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010400" y="857250"/>
            <a:ext cx="1529025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382000" cy="370332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Data types tell the computer to set aside </a:t>
            </a:r>
            <a:r>
              <a:rPr lang="en-US" smtClean="0"/>
              <a:t>memory for a variable</a:t>
            </a:r>
            <a:endParaRPr lang="en-US" dirty="0" smtClean="0"/>
          </a:p>
          <a:p>
            <a:pPr lvl="1"/>
            <a:r>
              <a:rPr lang="en-US" dirty="0" smtClean="0"/>
              <a:t>For example, a Boolean takes up less space than a string</a:t>
            </a:r>
          </a:p>
          <a:p>
            <a:r>
              <a:rPr lang="en-US" dirty="0" smtClean="0"/>
              <a:t>Programming languages are either “statically typed” or “dynamically typed”</a:t>
            </a:r>
          </a:p>
          <a:p>
            <a:pPr lvl="1"/>
            <a:r>
              <a:rPr lang="en-US" dirty="0" smtClean="0"/>
              <a:t>Statically-typed languages: C, C++, Java, C# (mostly)</a:t>
            </a:r>
          </a:p>
          <a:p>
            <a:pPr lvl="1"/>
            <a:r>
              <a:rPr lang="en-US" dirty="0" smtClean="0"/>
              <a:t>Dynamically-typed languages: JavaScript, Perl, Python</a:t>
            </a:r>
            <a:r>
              <a:rPr lang="en-US" dirty="0"/>
              <a:t>, </a:t>
            </a:r>
            <a:r>
              <a:rPr lang="en-US" dirty="0" smtClean="0"/>
              <a:t>Objective-C, Ruby</a:t>
            </a:r>
          </a:p>
          <a:p>
            <a:r>
              <a:rPr lang="en-US" dirty="0" smtClean="0"/>
              <a:t>There is also a concept of  “strong typing” and “weak typing”, but it’s more detail than you need to know right now.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54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Types,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Statically typed</a:t>
            </a:r>
          </a:p>
          <a:p>
            <a:pPr lvl="1"/>
            <a:r>
              <a:rPr lang="en-US" dirty="0" smtClean="0"/>
              <a:t>When you create a variable, it has a type, and can only be that type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ore work to program, but catches mistakes early</a:t>
            </a:r>
          </a:p>
          <a:p>
            <a:r>
              <a:rPr lang="en-US" dirty="0" smtClean="0"/>
              <a:t>Dynamically typing</a:t>
            </a:r>
          </a:p>
          <a:p>
            <a:pPr lvl="1"/>
            <a:r>
              <a:rPr lang="en-US" dirty="0" smtClean="0"/>
              <a:t>A variable can be any type, and can change types any time</a:t>
            </a:r>
          </a:p>
          <a:p>
            <a:pPr lvl="1"/>
            <a:r>
              <a:rPr lang="en-US" dirty="0" smtClean="0"/>
              <a:t>Easier to program, but mistakes can be made at run-time</a:t>
            </a:r>
          </a:p>
          <a:p>
            <a:r>
              <a:rPr lang="en-US" dirty="0" smtClean="0"/>
              <a:t>JavaScript is dynamically typed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77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JavaScript you declare a variable using </a:t>
            </a:r>
            <a:r>
              <a:rPr lang="en-US" sz="2300" dirty="0" err="1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var</a:t>
            </a:r>
            <a:endParaRPr lang="en-US" sz="23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Examples:</a:t>
            </a:r>
          </a:p>
          <a:p>
            <a:pPr marL="91440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age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91440" lvl="1" indent="0">
              <a:buNone/>
            </a:pP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username;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91440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isChecked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In other C-style languages, instead of </a:t>
            </a:r>
            <a:r>
              <a:rPr lang="en-US" sz="2300" dirty="0" err="1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lang="en-US" dirty="0" smtClean="0"/>
              <a:t>,  use the type:</a:t>
            </a:r>
          </a:p>
          <a:p>
            <a:pPr marL="91440" lvl="1" indent="0">
              <a:buNone/>
            </a:pP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age; </a:t>
            </a:r>
          </a:p>
          <a:p>
            <a:pPr marL="91440" lvl="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string username;</a:t>
            </a:r>
          </a:p>
          <a:p>
            <a:pPr marL="91440" lvl="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bool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isChecked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/>
          </a:p>
          <a:p>
            <a:pPr marL="27432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45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30806</TotalTime>
  <Words>811</Words>
  <Application>Microsoft Office PowerPoint</Application>
  <PresentationFormat>On-screen Show (16:9)</PresentationFormat>
  <Paragraphs>175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Origin</vt:lpstr>
      <vt:lpstr>Variables</vt:lpstr>
      <vt:lpstr>Introduction</vt:lpstr>
      <vt:lpstr>Variables Store Information</vt:lpstr>
      <vt:lpstr>Name, Data Type, Value</vt:lpstr>
      <vt:lpstr>Variable names</vt:lpstr>
      <vt:lpstr>Variable Names, continued</vt:lpstr>
      <vt:lpstr>Data Types</vt:lpstr>
      <vt:lpstr>Data Types, continued</vt:lpstr>
      <vt:lpstr>Declaring variables</vt:lpstr>
      <vt:lpstr>Assignment</vt:lpstr>
      <vt:lpstr>Constants</vt:lpstr>
      <vt:lpstr>Documenting Constants</vt:lpstr>
      <vt:lpstr>Documenting Constants, cont.</vt:lpstr>
      <vt:lpstr>Documenting Constants, cont.</vt:lpstr>
      <vt:lpstr>Documenting Constants with Tables</vt:lpstr>
      <vt:lpstr>Documenting Constants with Code</vt:lpstr>
      <vt:lpstr>Review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Introdution</dc:title>
  <dc:creator>Peter Gruenbaum</dc:creator>
  <cp:lastModifiedBy>Peter Gruenbaum</cp:lastModifiedBy>
  <cp:revision>171</cp:revision>
  <dcterms:created xsi:type="dcterms:W3CDTF">2014-12-23T16:50:33Z</dcterms:created>
  <dcterms:modified xsi:type="dcterms:W3CDTF">2016-06-29T23:40:26Z</dcterms:modified>
</cp:coreProperties>
</file>

<file path=docProps/thumbnail.jpeg>
</file>